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93" r:id="rId6"/>
    <p:sldId id="261" r:id="rId7"/>
    <p:sldId id="284" r:id="rId8"/>
    <p:sldId id="262" r:id="rId9"/>
    <p:sldId id="267" r:id="rId10"/>
    <p:sldId id="268" r:id="rId11"/>
    <p:sldId id="269" r:id="rId12"/>
    <p:sldId id="270" r:id="rId13"/>
    <p:sldId id="274" r:id="rId14"/>
    <p:sldId id="294" r:id="rId15"/>
    <p:sldId id="295" r:id="rId16"/>
    <p:sldId id="271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90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41.png"/><Relationship Id="rId7" Type="http://schemas.openxmlformats.org/officeDocument/2006/relationships/tags" Target="../tags/tag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3.png"/><Relationship Id="rId7" Type="http://schemas.openxmlformats.org/officeDocument/2006/relationships/tags" Target="../tags/tag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4.png"/><Relationship Id="rId7" Type="http://schemas.openxmlformats.org/officeDocument/2006/relationships/tags" Target="../tags/tag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5.png"/><Relationship Id="rId7" Type="http://schemas.openxmlformats.org/officeDocument/2006/relationships/tags" Target="../tags/tag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6.png"/><Relationship Id="rId7" Type="http://schemas.openxmlformats.org/officeDocument/2006/relationships/tags" Target="../tags/tag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3.png"/><Relationship Id="rId7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4.png"/><Relationship Id="rId7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7.png"/><Relationship Id="rId7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0.png"/><Relationship Id="rId13" Type="http://schemas.openxmlformats.org/officeDocument/2006/relationships/tags" Target="../tags/tag9.xml"/><Relationship Id="rId12" Type="http://schemas.openxmlformats.org/officeDocument/2006/relationships/image" Target="../media/image29.png"/><Relationship Id="rId11" Type="http://schemas.openxmlformats.org/officeDocument/2006/relationships/tags" Target="../tags/tag8.xml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24.png"/><Relationship Id="rId7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3.png"/><Relationship Id="rId13" Type="http://schemas.openxmlformats.org/officeDocument/2006/relationships/tags" Target="../tags/tag13.xml"/><Relationship Id="rId12" Type="http://schemas.openxmlformats.org/officeDocument/2006/relationships/image" Target="../media/image32.png"/><Relationship Id="rId11" Type="http://schemas.openxmlformats.org/officeDocument/2006/relationships/tags" Target="../tags/tag12.xml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34.png"/><Relationship Id="rId7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6.png"/><Relationship Id="rId11" Type="http://schemas.openxmlformats.org/officeDocument/2006/relationships/tags" Target="../tags/tag16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9.png"/><Relationship Id="rId7" Type="http://schemas.openxmlformats.org/officeDocument/2006/relationships/tags" Target="../tags/tag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0.png"/><Relationship Id="rId7" Type="http://schemas.openxmlformats.org/officeDocument/2006/relationships/tags" Target="../tags/tag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1746" y="1600403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Learning Language-guided Adaptive Hyper-modality Representation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 Sentiment Analysis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sz="1600" b="1" dirty="0">
                <a:solidFill>
                  <a:srgbClr val="1F4E79"/>
                </a:solidFill>
                <a:latin typeface="Noto Sans Mono CJK HK"/>
                <a:cs typeface="Noto Sans Mono CJK HK"/>
              </a:rPr>
              <a:t>EMNLP 2023</a:t>
            </a:r>
            <a:endParaRPr sz="1600" b="1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76673" y="5029327"/>
            <a:ext cx="2286000" cy="1078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Code:None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01.04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470660" y="2477135"/>
            <a:ext cx="9723755" cy="2478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38400" y="1572260"/>
            <a:ext cx="5810885" cy="26263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14600" y="4419600"/>
            <a:ext cx="5768975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19400" y="1336040"/>
            <a:ext cx="6867525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0" y="1676400"/>
            <a:ext cx="7795895" cy="36137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752600" y="5290185"/>
            <a:ext cx="8622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Figure 4: Visualization of convergence performance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on the train and validation sets of CH-SIMS. (a) The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comparison of MAE curves on the training set; (b) the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comparison of MAE curves on the validation set. Note: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the results of other methods reproduced by authors from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open source code with default hyper-parameters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24200" y="1600200"/>
            <a:ext cx="5349240" cy="4740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19400" y="1698625"/>
            <a:ext cx="6679565" cy="34613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05000" y="5181600"/>
            <a:ext cx="90354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Figure 6: Visualization of average attention weights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from the last AHL layer on CH-SIMS dataset. (a) Average attention matrix α between language and audio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modalities; (b) average attention matrix β between language and visual modalities. Note: darker colors indicate higher attention weights for learning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6000" y="2057400"/>
            <a:ext cx="5382895" cy="12192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1800" spc="-75" dirty="0">
                <a:latin typeface="Arial" panose="020B0604020202020204"/>
                <a:cs typeface="Arial" panose="020B0604020202020204"/>
              </a:rPr>
              <a:t>(</a:t>
            </a:r>
            <a:r>
              <a:rPr sz="1800" spc="-60" dirty="0">
                <a:latin typeface="Arial" panose="020B0604020202020204"/>
                <a:cs typeface="Arial" panose="020B0604020202020204"/>
              </a:rPr>
              <a:t>1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)</a:t>
            </a:r>
            <a:r>
              <a:rPr sz="1800" dirty="0">
                <a:latin typeface="Arial" panose="020B0604020202020204"/>
                <a:cs typeface="Arial" panose="020B0604020202020204"/>
              </a:rPr>
              <a:t>	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T</a:t>
            </a:r>
            <a:r>
              <a:rPr sz="1800" dirty="0">
                <a:latin typeface="Arial" panose="020B0604020202020204"/>
                <a:cs typeface="Arial" panose="020B0604020202020204"/>
              </a:rPr>
              <a:t>he potential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sentiment-irrelevant and conflicting information across modalities may hinder the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performance from being further improved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.</a:t>
            </a:r>
            <a:endParaRPr lang="en-US"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17"/>
          <p:cNvSpPr txBox="1"/>
          <p:nvPr>
            <p:custDataLst>
              <p:tags r:id="rId7"/>
            </p:custDataLst>
          </p:nvPr>
        </p:nvSpPr>
        <p:spPr>
          <a:xfrm>
            <a:off x="6096635" y="3505200"/>
            <a:ext cx="5382260" cy="243967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1800" spc="-75" dirty="0">
                <a:latin typeface="Arial" panose="020B0604020202020204"/>
                <a:cs typeface="Arial" panose="020B0604020202020204"/>
              </a:rPr>
              <a:t>(</a:t>
            </a:r>
            <a:r>
              <a:rPr lang="en-US" sz="1800" spc="-75" dirty="0">
                <a:latin typeface="Arial" panose="020B0604020202020204"/>
                <a:cs typeface="Arial" panose="020B0604020202020204"/>
              </a:rPr>
              <a:t>2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)</a:t>
            </a:r>
            <a:r>
              <a:rPr sz="1800" dirty="0">
                <a:latin typeface="Arial" panose="020B0604020202020204"/>
                <a:cs typeface="Arial" panose="020B0604020202020204"/>
              </a:rPr>
              <a:t>	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I</a:t>
            </a:r>
            <a:r>
              <a:rPr sz="1800" dirty="0">
                <a:latin typeface="Arial" panose="020B0604020202020204"/>
                <a:cs typeface="Arial" panose="020B0604020202020204"/>
              </a:rPr>
              <a:t>nformation from different modalities may be ambiguous and conflicting due to sentiment-irrelevance, especially from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non-dominating modalities (e.g., lighting and head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pose in video and background noise in audio). Such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disruptive information can greatly limit the performance of MSA methods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65150" y="1579880"/>
            <a:ext cx="4699000" cy="45504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724527" y="-306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0" y="609600"/>
            <a:ext cx="8489950" cy="6090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89500" y="50431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724527" y="60929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33600" y="1143000"/>
            <a:ext cx="7349490" cy="5272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90800" y="4831080"/>
            <a:ext cx="3934460" cy="5118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58000" y="4953000"/>
            <a:ext cx="426085" cy="2679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52600" y="1371600"/>
            <a:ext cx="8319770" cy="32696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743200" y="5562600"/>
            <a:ext cx="4558030" cy="6267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5150" y="1676400"/>
            <a:ext cx="5753100" cy="4126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32370" y="1551940"/>
            <a:ext cx="3933825" cy="13093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456170" y="2847340"/>
            <a:ext cx="4374515" cy="1346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32370" y="4447540"/>
            <a:ext cx="4074795" cy="912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76400" y="1295400"/>
            <a:ext cx="9247505" cy="16224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52800" y="3276600"/>
            <a:ext cx="4563745" cy="137223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91000" y="4572000"/>
            <a:ext cx="3474085" cy="747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43000" y="1897380"/>
            <a:ext cx="10280015" cy="3680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6000" y="2362200"/>
            <a:ext cx="7350125" cy="35090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334000" y="1981200"/>
            <a:ext cx="1805940" cy="503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CH-SIMS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MmIwM2JjMWMwMTlhZTg1ODk3MWZjODVlMzkxYjUyNj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3902</Words>
  <Application>WPS 演示</Application>
  <PresentationFormat>On-screen Show (4:3)</PresentationFormat>
  <Paragraphs>209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21</cp:revision>
  <dcterms:created xsi:type="dcterms:W3CDTF">2023-09-17T03:47:00Z</dcterms:created>
  <dcterms:modified xsi:type="dcterms:W3CDTF">2024-01-04T08:33:23Z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2023-08-29T16:00:00Z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2023-09-19T16:00:00Z</vt:filetime>
  </property>
  <property fmtid="{D5CDD505-2E9C-101B-9397-08002B2CF9AE}" pid="5" name="ICV">
    <vt:lpwstr>7A9CEC7FD66A48219A6B97C65D9302B6_12</vt:lpwstr>
  </property>
  <property fmtid="{D5CDD505-2E9C-101B-9397-08002B2CF9AE}" pid="6" name="KSOProductBuildVer">
    <vt:lpwstr>2052-12.1.0.16120</vt:lpwstr>
  </property>
</Properties>
</file>